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8"/>
  </p:notesMasterIdLst>
  <p:sldIdLst>
    <p:sldId id="256" r:id="rId2"/>
    <p:sldId id="258" r:id="rId3"/>
    <p:sldId id="259" r:id="rId4"/>
    <p:sldId id="275" r:id="rId5"/>
    <p:sldId id="270" r:id="rId6"/>
    <p:sldId id="260" r:id="rId7"/>
    <p:sldId id="261" r:id="rId8"/>
    <p:sldId id="269" r:id="rId9"/>
    <p:sldId id="271" r:id="rId10"/>
    <p:sldId id="266" r:id="rId11"/>
    <p:sldId id="284" r:id="rId12"/>
    <p:sldId id="265" r:id="rId13"/>
    <p:sldId id="281" r:id="rId14"/>
    <p:sldId id="282" r:id="rId15"/>
    <p:sldId id="285" r:id="rId16"/>
    <p:sldId id="279" r:id="rId17"/>
  </p:sldIdLst>
  <p:sldSz cx="9144000" cy="5143500" type="screen16x9"/>
  <p:notesSz cx="6858000" cy="9144000"/>
  <p:embeddedFontLst>
    <p:embeddedFont>
      <p:font typeface="Barlow" charset="0"/>
      <p:regular r:id="rId19"/>
      <p:bold r:id="rId20"/>
      <p:italic r:id="rId21"/>
      <p:boldItalic r:id="rId22"/>
    </p:embeddedFont>
    <p:embeddedFont>
      <p:font typeface="Baskervville" charset="0"/>
      <p:regular r:id="rId23"/>
      <p:italic r:id="rId24"/>
    </p:embeddedFont>
    <p:embeddedFont>
      <p:font typeface="Cambria" pitchFamily="18" charset="0"/>
      <p:regular r:id="rId25"/>
      <p:bold r:id="rId26"/>
      <p:italic r:id="rId27"/>
      <p:boldItalic r:id="rId28"/>
    </p:embeddedFont>
    <p:embeddedFont>
      <p:font typeface="Anaheim" charset="0"/>
      <p:regular r:id="rId29"/>
    </p:embeddedFon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Bebas Neue" charset="0"/>
      <p:regular r:id="rId34"/>
    </p:embeddedFont>
    <p:embeddedFont>
      <p:font typeface="Archivo Black" charset="0"/>
      <p:regular r:id="rId35"/>
    </p:embeddedFont>
    <p:embeddedFont>
      <p:font typeface="Algerian" pitchFamily="8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B8D76FB-A5CA-4AAE-9908-2D0522193C98}">
  <a:tblStyle styleId="{4B8D76FB-A5CA-4AAE-9908-2D0522193C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70" autoAdjust="0"/>
  </p:normalViewPr>
  <p:slideViewPr>
    <p:cSldViewPr>
      <p:cViewPr varScale="1">
        <p:scale>
          <a:sx n="156" d="100"/>
          <a:sy n="156" d="100"/>
        </p:scale>
        <p:origin x="-224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08942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53c1e3c24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53c1e3c24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753c1e3c24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753c1e3c24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753c1e3c2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753c1e3c2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753c1e3c24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753c1e3c24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753c1e3c2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753c1e3c2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53c1e3c24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53c1e3c24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753c1e3c24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753c1e3c24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718350" y="10034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66375" y="1149783"/>
            <a:ext cx="5940900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13575" y="3698400"/>
            <a:ext cx="395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976475" y="933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510725" y="2460300"/>
            <a:ext cx="466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 hasCustomPrompt="1"/>
          </p:nvPr>
        </p:nvSpPr>
        <p:spPr>
          <a:xfrm>
            <a:off x="4775625" y="1508425"/>
            <a:ext cx="1396500" cy="9522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1510725" y="3302100"/>
            <a:ext cx="46614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428621" y="-24725"/>
            <a:ext cx="0" cy="4104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121300" y="-17185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5509375" y="2991200"/>
            <a:ext cx="292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 hasCustomPrompt="1"/>
          </p:nvPr>
        </p:nvSpPr>
        <p:spPr>
          <a:xfrm>
            <a:off x="5509376" y="1686454"/>
            <a:ext cx="1396500" cy="13047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5509375" y="3833000"/>
            <a:ext cx="29214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-2925200" y="-1959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1069200" y="3901725"/>
            <a:ext cx="7005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7586775" y="-20096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799925" y="294052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1557213" y="980066"/>
            <a:ext cx="3233100" cy="17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1557213" y="2753233"/>
            <a:ext cx="32331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-36015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75081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668388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6025391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1668388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>
            <a:off x="6025391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5"/>
          </p:nvPr>
        </p:nvSpPr>
        <p:spPr>
          <a:xfrm>
            <a:off x="1668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>
            <a:off x="1668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6025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>
            <a:off x="6025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7356825" y="-11069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-1797075" y="32223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-2177325" y="-2199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2639400" y="-26870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4837900" y="38648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5756725" y="-170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40"/>
          <p:cNvCxnSpPr/>
          <p:nvPr/>
        </p:nvCxnSpPr>
        <p:spPr>
          <a:xfrm>
            <a:off x="-39912" y="269400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3085522" y="4874125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1832550" y="-35986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1832550" y="25300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41"/>
          <p:cNvCxnSpPr/>
          <p:nvPr/>
        </p:nvCxnSpPr>
        <p:spPr>
          <a:xfrm>
            <a:off x="490725" y="-7180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8685200" y="93355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90152" y="3192800"/>
            <a:ext cx="50796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137600" y="-17095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2375" y="1363850"/>
            <a:ext cx="77085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-8579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35975" y="885725"/>
            <a:ext cx="4294800" cy="11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135975" y="2074350"/>
            <a:ext cx="42948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4236175" y="17161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225" y="1252800"/>
            <a:ext cx="5690100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-1716600" y="-23765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190150" y="1187250"/>
            <a:ext cx="47637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190150" y="3151650"/>
            <a:ext cx="4763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832550" y="-27088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20000" y="2119424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3369317" y="2116975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3369317" y="3853350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6016518" y="3853350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6016518" y="2116975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369317" y="309481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3369317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6016518" y="308116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16518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20000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3369317" y="181387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6016518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369317" y="355032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16518" y="355032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1768100" y="16020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-2523025" y="-294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644327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23750" y="3255700"/>
            <a:ext cx="4096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2523750" y="1566126"/>
            <a:ext cx="4093500" cy="15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6" r:id="rId13"/>
    <p:sldLayoutId id="2147483673" r:id="rId14"/>
    <p:sldLayoutId id="2147483678" r:id="rId15"/>
    <p:sldLayoutId id="2147483680" r:id="rId16"/>
    <p:sldLayoutId id="2147483681" r:id="rId17"/>
    <p:sldLayoutId id="2147483686" r:id="rId18"/>
    <p:sldLayoutId id="214748368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ctrTitle"/>
          </p:nvPr>
        </p:nvSpPr>
        <p:spPr>
          <a:xfrm>
            <a:off x="1493538" y="1203598"/>
            <a:ext cx="5940900" cy="20413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latin typeface="Algerian" panose="04020705040A02060702" pitchFamily="82" charset="0"/>
              </a:rPr>
              <a:t>SECURITY VIDEO CAR</a:t>
            </a:r>
            <a:endParaRPr sz="7200" dirty="0">
              <a:latin typeface="Algerian" panose="04020705040A02060702" pitchFamily="82" charset="0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1"/>
          </p:nvPr>
        </p:nvSpPr>
        <p:spPr>
          <a:xfrm>
            <a:off x="4294417" y="3698400"/>
            <a:ext cx="5968115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Liceul Teoretic “Traian Lalescu” Hunedoara</a:t>
            </a:r>
            <a:endParaRPr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cxnSp>
        <p:nvCxnSpPr>
          <p:cNvPr id="299" name="Google Shape;299;p45"/>
          <p:cNvCxnSpPr/>
          <p:nvPr/>
        </p:nvCxnSpPr>
        <p:spPr>
          <a:xfrm flipH="1">
            <a:off x="-193179" y="3936300"/>
            <a:ext cx="448979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107504" y="4091883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lgerian" panose="04020705040A02060702" pitchFamily="82" charset="0"/>
              </a:rPr>
              <a:t>AUTORI:</a:t>
            </a:r>
          </a:p>
          <a:p>
            <a:r>
              <a:rPr lang="en-US" i="1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Tomescu</a:t>
            </a:r>
            <a:r>
              <a:rPr lang="en-US" i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Lucas</a:t>
            </a:r>
          </a:p>
          <a:p>
            <a:r>
              <a:rPr lang="en-US" i="1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Raduly</a:t>
            </a:r>
            <a:r>
              <a:rPr lang="en-US" i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Irina</a:t>
            </a:r>
            <a:endParaRPr lang="ro-RO" i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2173" y="4091883"/>
            <a:ext cx="241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Profesor</a:t>
            </a:r>
            <a:r>
              <a:rPr lang="en-US" dirty="0" smtClean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coordonator</a:t>
            </a:r>
            <a:r>
              <a:rPr lang="en-US" dirty="0" smtClean="0">
                <a:solidFill>
                  <a:schemeClr val="tx1"/>
                </a:solidFill>
                <a:latin typeface="Algerian" panose="04020705040A02060702" pitchFamily="82" charset="0"/>
              </a:rPr>
              <a:t>:</a:t>
            </a:r>
          </a:p>
          <a:p>
            <a:pPr algn="r"/>
            <a:r>
              <a:rPr lang="en-US" i="1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Nistor</a:t>
            </a:r>
            <a:r>
              <a:rPr lang="en-US" i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Algerian" panose="04020705040A02060702" pitchFamily="82" charset="0"/>
              </a:rPr>
              <a:t>mircea</a:t>
            </a:r>
            <a:endParaRPr lang="ro-RO" i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51470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OLIMPIADA DE INOVARE </a:t>
            </a:r>
            <a:r>
              <a:rPr lang="ro-RO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Ș</a:t>
            </a:r>
            <a:r>
              <a:rPr lang="en-US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I CREA</a:t>
            </a:r>
            <a:r>
              <a:rPr lang="ro-RO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Ț</a:t>
            </a:r>
            <a:r>
              <a:rPr lang="en-US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IE DIGITAL</a:t>
            </a:r>
            <a:r>
              <a:rPr lang="ro-RO" sz="2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Ă</a:t>
            </a:r>
          </a:p>
          <a:p>
            <a:pPr algn="ctr"/>
            <a:r>
              <a:rPr lang="ro-RO" sz="2000" i="1" dirty="0" smtClean="0">
                <a:solidFill>
                  <a:schemeClr val="tx1"/>
                </a:solidFill>
                <a:latin typeface="Algerian" panose="04020705040A02060702" pitchFamily="82" charset="0"/>
              </a:rPr>
              <a:t>-SECȚIUNEA ROBOȚI-</a:t>
            </a:r>
            <a:endParaRPr lang="ro-RO" sz="2000" i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>
            <a:spLocks noGrp="1"/>
          </p:cNvSpPr>
          <p:nvPr>
            <p:ph type="title"/>
          </p:nvPr>
        </p:nvSpPr>
        <p:spPr>
          <a:xfrm>
            <a:off x="683568" y="483518"/>
            <a:ext cx="7381756" cy="750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 smtClean="0">
                <a:latin typeface="Algerian" panose="04020705040A02060702" pitchFamily="82" charset="0"/>
              </a:rPr>
              <a:t>CONCLUZII – DE CE SECURITY VIDEO CAR?</a:t>
            </a:r>
            <a:endParaRPr sz="2800" dirty="0">
              <a:latin typeface="Algerian" panose="04020705040A02060702" pitchFamily="82" charset="0"/>
            </a:endParaRPr>
          </a:p>
        </p:txBody>
      </p:sp>
      <p:cxnSp>
        <p:nvCxnSpPr>
          <p:cNvPr id="445" name="Google Shape;445;p55"/>
          <p:cNvCxnSpPr/>
          <p:nvPr/>
        </p:nvCxnSpPr>
        <p:spPr>
          <a:xfrm rot="10800000">
            <a:off x="6172125" y="1563638"/>
            <a:ext cx="303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211710"/>
            <a:ext cx="189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60929"/>
            <a:ext cx="3360000" cy="2421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2120" y="2211710"/>
            <a:ext cx="3360000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10/16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3"/>
          <p:cNvSpPr/>
          <p:nvPr/>
        </p:nvSpPr>
        <p:spPr>
          <a:xfrm>
            <a:off x="2753898" y="771550"/>
            <a:ext cx="3646680" cy="1104767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64000">
                <a:srgbClr val="050505">
                  <a:alpha val="53725"/>
                </a:srgbClr>
              </a:gs>
              <a:gs pos="95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 smtClean="0">
                <a:solidFill>
                  <a:schemeClr val="dk1"/>
                </a:solidFill>
                <a:latin typeface="Chaparral Pro Light" pitchFamily="18" charset="-18"/>
                <a:ea typeface="Baskervville"/>
                <a:cs typeface="Baskervville"/>
                <a:sym typeface="Baskervville"/>
              </a:rPr>
              <a:t>SECURITY VIDEO CAR</a:t>
            </a:r>
            <a:endParaRPr sz="4000" dirty="0">
              <a:solidFill>
                <a:schemeClr val="dk1"/>
              </a:solidFill>
              <a:latin typeface="Chaparral Pro Light" pitchFamily="18" charset="-18"/>
              <a:ea typeface="Baskervville"/>
              <a:cs typeface="Baskervville"/>
              <a:sym typeface="Baskervville"/>
            </a:endParaRPr>
          </a:p>
        </p:txBody>
      </p:sp>
      <p:sp>
        <p:nvSpPr>
          <p:cNvPr id="724" name="Google Shape;724;p73"/>
          <p:cNvSpPr/>
          <p:nvPr/>
        </p:nvSpPr>
        <p:spPr>
          <a:xfrm>
            <a:off x="3589053" y="3196573"/>
            <a:ext cx="199106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 smtClean="0">
                <a:solidFill>
                  <a:schemeClr val="dk1"/>
                </a:solidFill>
                <a:latin typeface="Chaparral Pro Light" pitchFamily="18" charset="-18"/>
                <a:ea typeface="Barlow"/>
                <a:cs typeface="Barlow"/>
                <a:sym typeface="Barlow"/>
              </a:rPr>
              <a:t>Robotul poate fi utilizat din orice colț al lumii.</a:t>
            </a:r>
            <a:endParaRPr sz="1600" dirty="0">
              <a:solidFill>
                <a:schemeClr val="dk1"/>
              </a:solidFill>
              <a:latin typeface="Chaparral Pro Light" pitchFamily="18" charset="-18"/>
              <a:ea typeface="Barlow"/>
              <a:cs typeface="Barlow"/>
              <a:sym typeface="Barlow"/>
            </a:endParaRPr>
          </a:p>
        </p:txBody>
      </p:sp>
      <p:sp>
        <p:nvSpPr>
          <p:cNvPr id="725" name="Google Shape;725;p73"/>
          <p:cNvSpPr/>
          <p:nvPr/>
        </p:nvSpPr>
        <p:spPr>
          <a:xfrm>
            <a:off x="708407" y="3196576"/>
            <a:ext cx="1962600" cy="1391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 smtClean="0">
                <a:solidFill>
                  <a:schemeClr val="dk1"/>
                </a:solidFill>
                <a:latin typeface="Chaparral Pro Light" pitchFamily="18" charset="-18"/>
                <a:ea typeface="Barlow"/>
                <a:cs typeface="Barlow"/>
                <a:sym typeface="Barlow"/>
              </a:rPr>
              <a:t>În comparație cu produse similare de pe piața actuală, prețul este de zeci de ori mai mic.</a:t>
            </a:r>
            <a:endParaRPr sz="1600" dirty="0">
              <a:solidFill>
                <a:schemeClr val="dk1"/>
              </a:solidFill>
              <a:latin typeface="Chaparral Pro Light" pitchFamily="18" charset="-18"/>
              <a:ea typeface="Barlow"/>
              <a:cs typeface="Barlow"/>
              <a:sym typeface="Barlow"/>
            </a:endParaRPr>
          </a:p>
        </p:txBody>
      </p:sp>
      <p:sp>
        <p:nvSpPr>
          <p:cNvPr id="726" name="Google Shape;726;p73"/>
          <p:cNvSpPr/>
          <p:nvPr/>
        </p:nvSpPr>
        <p:spPr>
          <a:xfrm>
            <a:off x="6466750" y="3196550"/>
            <a:ext cx="1964100" cy="139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 smtClean="0">
                <a:solidFill>
                  <a:schemeClr val="dk1"/>
                </a:solidFill>
                <a:latin typeface="Chaparral Pro Light" pitchFamily="18" charset="-18"/>
                <a:ea typeface="Barlow"/>
                <a:cs typeface="Barlow"/>
                <a:sym typeface="Barlow"/>
              </a:rPr>
              <a:t>Datorită camerei video și senzorilor pentru detectarea eventualelor probleme, robotul îți asigură siguranță.</a:t>
            </a:r>
            <a:endParaRPr sz="1600" dirty="0">
              <a:solidFill>
                <a:schemeClr val="dk1"/>
              </a:solidFill>
              <a:latin typeface="Chaparral Pro Light" pitchFamily="18" charset="-18"/>
              <a:ea typeface="Barlow"/>
              <a:cs typeface="Barlow"/>
              <a:sym typeface="Barlow"/>
            </a:endParaRPr>
          </a:p>
        </p:txBody>
      </p:sp>
      <p:cxnSp>
        <p:nvCxnSpPr>
          <p:cNvPr id="727" name="Google Shape;727;p73"/>
          <p:cNvCxnSpPr>
            <a:stCxn id="723" idx="2"/>
            <a:endCxn id="728" idx="0"/>
          </p:cNvCxnSpPr>
          <p:nvPr/>
        </p:nvCxnSpPr>
        <p:spPr>
          <a:xfrm rot="5400000">
            <a:off x="2852501" y="713412"/>
            <a:ext cx="561833" cy="28876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9" name="Google Shape;729;p73"/>
          <p:cNvCxnSpPr>
            <a:stCxn id="723" idx="2"/>
            <a:endCxn id="730" idx="0"/>
          </p:cNvCxnSpPr>
          <p:nvPr/>
        </p:nvCxnSpPr>
        <p:spPr>
          <a:xfrm rot="5400000">
            <a:off x="4293147" y="2154058"/>
            <a:ext cx="561833" cy="635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1" name="Google Shape;731;p73"/>
          <p:cNvCxnSpPr>
            <a:stCxn id="723" idx="2"/>
            <a:endCxn id="732" idx="0"/>
          </p:cNvCxnSpPr>
          <p:nvPr/>
        </p:nvCxnSpPr>
        <p:spPr>
          <a:xfrm rot="16200000" flipH="1">
            <a:off x="5731115" y="722440"/>
            <a:ext cx="561808" cy="28695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8" name="Google Shape;728;p73"/>
          <p:cNvSpPr txBox="1"/>
          <p:nvPr/>
        </p:nvSpPr>
        <p:spPr>
          <a:xfrm>
            <a:off x="710395" y="2438150"/>
            <a:ext cx="1958400" cy="60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solidFill>
                  <a:schemeClr val="dk1"/>
                </a:solidFill>
                <a:latin typeface="Chaparral Pro Light" pitchFamily="18" charset="-18"/>
                <a:ea typeface="Baskervville"/>
                <a:cs typeface="Baskervville"/>
                <a:sym typeface="Baskervville"/>
              </a:rPr>
              <a:t>IEFTIN</a:t>
            </a:r>
            <a:endParaRPr sz="2400" dirty="0">
              <a:solidFill>
                <a:schemeClr val="dk1"/>
              </a:solidFill>
              <a:latin typeface="Chaparral Pro Light" pitchFamily="18" charset="-18"/>
              <a:ea typeface="Baskervville"/>
              <a:cs typeface="Baskervville"/>
              <a:sym typeface="Baskervville"/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3587938" y="2438150"/>
            <a:ext cx="1965900" cy="60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solidFill>
                  <a:schemeClr val="dk1"/>
                </a:solidFill>
                <a:latin typeface="Chaparral Pro Light" pitchFamily="18" charset="-18"/>
                <a:ea typeface="Baskervville"/>
                <a:cs typeface="Baskervville"/>
                <a:sym typeface="Baskervville"/>
              </a:rPr>
              <a:t>UTIL</a:t>
            </a:r>
            <a:endParaRPr sz="2400" dirty="0">
              <a:solidFill>
                <a:schemeClr val="dk1"/>
              </a:solidFill>
              <a:latin typeface="Chaparral Pro Light" pitchFamily="18" charset="-18"/>
              <a:ea typeface="Baskervville"/>
              <a:cs typeface="Baskervville"/>
              <a:sym typeface="Baskervville"/>
            </a:endParaRPr>
          </a:p>
        </p:txBody>
      </p:sp>
      <p:sp>
        <p:nvSpPr>
          <p:cNvPr id="732" name="Google Shape;732;p73"/>
          <p:cNvSpPr txBox="1"/>
          <p:nvPr/>
        </p:nvSpPr>
        <p:spPr>
          <a:xfrm>
            <a:off x="6464750" y="2438125"/>
            <a:ext cx="1964100" cy="60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solidFill>
                  <a:schemeClr val="dk1"/>
                </a:solidFill>
                <a:latin typeface="Chaparral Pro Light" pitchFamily="18" charset="-18"/>
                <a:ea typeface="Baskervville"/>
                <a:cs typeface="Baskervville"/>
                <a:sym typeface="Baskervville"/>
              </a:rPr>
              <a:t>SIGURANȚĂ</a:t>
            </a:r>
            <a:endParaRPr sz="2400" dirty="0">
              <a:solidFill>
                <a:schemeClr val="dk1"/>
              </a:solidFill>
              <a:latin typeface="Chaparral Pro Light" pitchFamily="18" charset="-18"/>
              <a:ea typeface="Baskervville"/>
              <a:cs typeface="Baskervville"/>
              <a:sym typeface="Baskervville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11/16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575;p68"/>
          <p:cNvSpPr/>
          <p:nvPr/>
        </p:nvSpPr>
        <p:spPr>
          <a:xfrm>
            <a:off x="3491880" y="915566"/>
            <a:ext cx="5400600" cy="2880319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79512" y="555526"/>
            <a:ext cx="3127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 smtClean="0">
                <a:solidFill>
                  <a:schemeClr val="tx1"/>
                </a:solidFill>
                <a:latin typeface="Chaparral Pro Light" pitchFamily="18" charset="-18"/>
              </a:rPr>
              <a:t>La un click distanță de aflarea tuturor detaliilor din casa ta.</a:t>
            </a:r>
          </a:p>
          <a:p>
            <a:r>
              <a:rPr lang="ro-RO" sz="2400" dirty="0" smtClean="0">
                <a:solidFill>
                  <a:schemeClr val="tx1"/>
                </a:solidFill>
                <a:latin typeface="Chaparral Pro Light" pitchFamily="18" charset="-18"/>
              </a:rPr>
              <a:t>Control autonom / prin taste pentru supravegherea constantă a locuinței.</a:t>
            </a:r>
          </a:p>
          <a:p>
            <a:r>
              <a:rPr lang="ro-RO" sz="2400" dirty="0" smtClean="0">
                <a:solidFill>
                  <a:schemeClr val="tx1"/>
                </a:solidFill>
                <a:latin typeface="Chaparral Pro Light" pitchFamily="18" charset="-18"/>
              </a:rPr>
              <a:t>Notificarea în interfața grafică a tuturor problemelor sesizate.</a:t>
            </a:r>
            <a:endParaRPr lang="ro-RO" sz="24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84100"/>
            <a:ext cx="4968552" cy="1919698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12/16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>
            <a:spLocks noGrp="1"/>
          </p:cNvSpPr>
          <p:nvPr>
            <p:ph type="title"/>
          </p:nvPr>
        </p:nvSpPr>
        <p:spPr>
          <a:xfrm>
            <a:off x="395536" y="915566"/>
            <a:ext cx="3233100" cy="30243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latin typeface="Chaparral Pro Light" pitchFamily="18" charset="-18"/>
              </a:rPr>
              <a:t>Dacă apar probleme grave, Security Video Car nu așteaptă! </a:t>
            </a:r>
            <a:br>
              <a:rPr lang="ro-RO" sz="2400" dirty="0" smtClean="0">
                <a:latin typeface="Chaparral Pro Light" pitchFamily="18" charset="-18"/>
              </a:rPr>
            </a:br>
            <a:r>
              <a:rPr lang="ro-RO" sz="2400" dirty="0" smtClean="0">
                <a:latin typeface="Chaparral Pro Light" pitchFamily="18" charset="-18"/>
              </a:rPr>
              <a:t>În momentul în care o problemă gravă este sesizată, aceasta nu numai că este afișată în interfața grafică, ci va fi notificată și în WhatsApp.</a:t>
            </a:r>
            <a:endParaRPr sz="2400" dirty="0">
              <a:latin typeface="Chaparral Pro Light" pitchFamily="18" charset="-18"/>
            </a:endParaRPr>
          </a:p>
        </p:txBody>
      </p:sp>
      <p:sp>
        <p:nvSpPr>
          <p:cNvPr id="590" name="Google Shape;590;p70"/>
          <p:cNvSpPr/>
          <p:nvPr/>
        </p:nvSpPr>
        <p:spPr>
          <a:xfrm>
            <a:off x="5004049" y="339502"/>
            <a:ext cx="2232248" cy="4392488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60" y="843557"/>
            <a:ext cx="2016225" cy="3384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13/16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>
            <a:spLocks noGrp="1"/>
          </p:cNvSpPr>
          <p:nvPr>
            <p:ph type="title"/>
          </p:nvPr>
        </p:nvSpPr>
        <p:spPr>
          <a:xfrm>
            <a:off x="251520" y="1347237"/>
            <a:ext cx="3275936" cy="2852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 smtClean="0">
                <a:latin typeface="Chaparral Pro Light" pitchFamily="18" charset="-18"/>
              </a:rPr>
              <a:t>În plus, robotul este ușor de controlat (prin taste / freeroaming / line following) de la orice distanță, oferind date reale, în timp real.</a:t>
            </a:r>
            <a:endParaRPr sz="2400" dirty="0">
              <a:latin typeface="Chaparral Pro Light" pitchFamily="18" charset="-18"/>
            </a:endParaRPr>
          </a:p>
        </p:txBody>
      </p:sp>
      <p:grpSp>
        <p:nvGrpSpPr>
          <p:cNvPr id="597" name="Google Shape;597;p71"/>
          <p:cNvGrpSpPr/>
          <p:nvPr/>
        </p:nvGrpSpPr>
        <p:grpSpPr>
          <a:xfrm>
            <a:off x="3589698" y="1148156"/>
            <a:ext cx="5247298" cy="2883673"/>
            <a:chOff x="233350" y="949250"/>
            <a:chExt cx="7137300" cy="3802300"/>
          </a:xfrm>
        </p:grpSpPr>
        <p:sp>
          <p:nvSpPr>
            <p:cNvPr id="598" name="Google Shape;598;p71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1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1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1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1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1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1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1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1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1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1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1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1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1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1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1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1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1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1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1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1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1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1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1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1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1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1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1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1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1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1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1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1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1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1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1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1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1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1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1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1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1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1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1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1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1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1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1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1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14/16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Sugestii de îmbunătațire</a:t>
            </a:r>
            <a:endParaRPr dirty="0"/>
          </a:p>
        </p:txBody>
      </p:sp>
      <p:graphicFrame>
        <p:nvGraphicFramePr>
          <p:cNvPr id="738" name="Google Shape;738;p74"/>
          <p:cNvGraphicFramePr/>
          <p:nvPr>
            <p:extLst>
              <p:ext uri="{D42A27DB-BD31-4B8C-83A1-F6EECF244321}">
                <p14:modId xmlns:p14="http://schemas.microsoft.com/office/powerpoint/2010/main" val="1364421492"/>
              </p:ext>
            </p:extLst>
          </p:nvPr>
        </p:nvGraphicFramePr>
        <p:xfrm>
          <a:off x="683568" y="1275606"/>
          <a:ext cx="7704000" cy="3901350"/>
        </p:xfrm>
        <a:graphic>
          <a:graphicData uri="http://schemas.openxmlformats.org/drawingml/2006/table">
            <a:tbl>
              <a:tblPr>
                <a:noFill/>
                <a:tableStyleId>{4B8D76FB-A5CA-4AAE-9908-2D0522193C98}</a:tableStyleId>
              </a:tblPr>
              <a:tblGrid>
                <a:gridCol w="1970725"/>
                <a:gridCol w="5733275"/>
              </a:tblGrid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 smtClean="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1</a:t>
                      </a:r>
                      <a:endParaRPr sz="2400" dirty="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Încărcarea autonomă</a:t>
                      </a:r>
                      <a:r>
                        <a:rPr lang="ro-RO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it-IT" sz="200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la priză;</a:t>
                      </a:r>
                      <a:endParaRPr sz="2000" dirty="0">
                        <a:solidFill>
                          <a:schemeClr val="dk1"/>
                        </a:solidFill>
                        <a:latin typeface="Chaparral Pro Light" pitchFamily="18" charset="-18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400" dirty="0" smtClean="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2</a:t>
                      </a:r>
                      <a:endParaRPr sz="2400" dirty="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Integrarea</a:t>
                      </a:r>
                      <a:r>
                        <a:rPr lang="ro-RO" sz="2000" baseline="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 unui microfon</a:t>
                      </a:r>
                      <a:r>
                        <a:rPr lang="it-IT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;</a:t>
                      </a:r>
                      <a:endParaRPr sz="2000" dirty="0">
                        <a:solidFill>
                          <a:schemeClr val="dk1"/>
                        </a:solidFill>
                        <a:latin typeface="Chaparral Pro Light" pitchFamily="18" charset="-18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 smtClean="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3</a:t>
                      </a:r>
                      <a:endParaRPr sz="2400" dirty="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Reducerea costurilor de realizare a robotului;</a:t>
                      </a:r>
                      <a:endParaRPr sz="2000" dirty="0">
                        <a:solidFill>
                          <a:schemeClr val="dk1"/>
                        </a:solidFill>
                        <a:latin typeface="Chaparral Pro Light" pitchFamily="18" charset="-18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 smtClean="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4</a:t>
                      </a:r>
                      <a:endParaRPr sz="2400" dirty="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dirty="0" smtClean="0">
                          <a:solidFill>
                            <a:schemeClr val="dk1"/>
                          </a:solidFill>
                          <a:latin typeface="Chaparral Pro Light" pitchFamily="18" charset="-18"/>
                          <a:ea typeface="Barlow"/>
                          <a:cs typeface="Barlow"/>
                          <a:sym typeface="Barlow"/>
                        </a:rPr>
                        <a:t>Adăugarea unui braț robotic pentru a putea filma pe suprafețe aflate pe alt nivel sau pentru a remedia diferitele probleme sesizate (ex: oprirea aragazului, oprirea robinetelor de apă și gaz, închiderea ușilor etc.).</a:t>
                      </a:r>
                      <a:endParaRPr sz="2000" dirty="0">
                        <a:solidFill>
                          <a:schemeClr val="dk1"/>
                        </a:solidFill>
                        <a:latin typeface="Chaparral Pro Light" pitchFamily="18" charset="-18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15/16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>
            <a:spLocks noGrp="1"/>
          </p:cNvSpPr>
          <p:nvPr>
            <p:ph type="title"/>
          </p:nvPr>
        </p:nvSpPr>
        <p:spPr>
          <a:xfrm>
            <a:off x="611560" y="1851670"/>
            <a:ext cx="7708500" cy="1512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/>
              <a:t>VĂ MULȚUMIM PENTRU ATENȚIE!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8328552" y="4830547"/>
            <a:ext cx="8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16/16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683568" y="1234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000" dirty="0" smtClean="0">
                <a:latin typeface="Algerian" panose="04020705040A02060702" pitchFamily="82" charset="0"/>
              </a:rPr>
              <a:t>CUPRINS</a:t>
            </a:r>
            <a:endParaRPr sz="5000" dirty="0">
              <a:latin typeface="Algerian" panose="04020705040A02060702" pitchFamily="82" charset="0"/>
            </a:endParaRPr>
          </a:p>
        </p:txBody>
      </p:sp>
      <p:sp>
        <p:nvSpPr>
          <p:cNvPr id="315" name="Google Shape;315;p47"/>
          <p:cNvSpPr txBox="1">
            <a:spLocks noGrp="1"/>
          </p:cNvSpPr>
          <p:nvPr>
            <p:ph type="subTitle" idx="1"/>
          </p:nvPr>
        </p:nvSpPr>
        <p:spPr>
          <a:xfrm>
            <a:off x="827584" y="2211710"/>
            <a:ext cx="3312368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Chaparral Pro Light" pitchFamily="18" charset="-18"/>
              </a:rPr>
              <a:t>Identificarea și soluționarea problemei</a:t>
            </a:r>
            <a:endParaRPr dirty="0">
              <a:latin typeface="Chaparral Pro Light" pitchFamily="18" charset="-18"/>
            </a:endParaRPr>
          </a:p>
        </p:txBody>
      </p:sp>
      <p:sp>
        <p:nvSpPr>
          <p:cNvPr id="316" name="Google Shape;316;p47"/>
          <p:cNvSpPr txBox="1">
            <a:spLocks noGrp="1"/>
          </p:cNvSpPr>
          <p:nvPr>
            <p:ph type="subTitle" idx="2"/>
          </p:nvPr>
        </p:nvSpPr>
        <p:spPr>
          <a:xfrm>
            <a:off x="5076056" y="2139702"/>
            <a:ext cx="36004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Chaparral Pro Light" pitchFamily="18" charset="-18"/>
              </a:rPr>
              <a:t>Mecanica, electronica și software-ul</a:t>
            </a:r>
            <a:endParaRPr dirty="0">
              <a:latin typeface="Chaparral Pro Light" pitchFamily="18" charset="-18"/>
            </a:endParaRPr>
          </a:p>
        </p:txBody>
      </p:sp>
      <p:sp>
        <p:nvSpPr>
          <p:cNvPr id="318" name="Google Shape;318;p47"/>
          <p:cNvSpPr txBox="1">
            <a:spLocks noGrp="1"/>
          </p:cNvSpPr>
          <p:nvPr>
            <p:ph type="subTitle" idx="5"/>
          </p:nvPr>
        </p:nvSpPr>
        <p:spPr>
          <a:xfrm>
            <a:off x="3923928" y="3867894"/>
            <a:ext cx="540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Chaparral Pro Light" pitchFamily="18" charset="-18"/>
              </a:rPr>
              <a:t>Rezumatul proiectului, concluzii și sugestii de îmbunătățire</a:t>
            </a:r>
            <a:endParaRPr dirty="0">
              <a:latin typeface="Chaparral Pro Light" pitchFamily="18" charset="-18"/>
            </a:endParaRPr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6"/>
          </p:nvPr>
        </p:nvSpPr>
        <p:spPr>
          <a:xfrm>
            <a:off x="755576" y="134761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gerian" panose="04020705040A02060702" pitchFamily="82" charset="0"/>
              </a:rPr>
              <a:t>01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1" name="Google Shape;321;p47"/>
          <p:cNvSpPr txBox="1">
            <a:spLocks noGrp="1"/>
          </p:cNvSpPr>
          <p:nvPr>
            <p:ph type="title" idx="8"/>
          </p:nvPr>
        </p:nvSpPr>
        <p:spPr>
          <a:xfrm>
            <a:off x="5004048" y="127560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gerian" panose="04020705040A02060702" pitchFamily="82" charset="0"/>
              </a:rPr>
              <a:t>02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 idx="13"/>
          </p:nvPr>
        </p:nvSpPr>
        <p:spPr>
          <a:xfrm>
            <a:off x="3851920" y="3094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gerian" panose="04020705040A02060702" pitchFamily="82" charset="0"/>
              </a:rPr>
              <a:t>03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4" name="Google Shape;324;p47"/>
          <p:cNvSpPr txBox="1">
            <a:spLocks noGrp="1"/>
          </p:cNvSpPr>
          <p:nvPr>
            <p:ph type="subTitle" idx="14"/>
          </p:nvPr>
        </p:nvSpPr>
        <p:spPr>
          <a:xfrm>
            <a:off x="755576" y="1707654"/>
            <a:ext cx="4248472" cy="591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Algerian" panose="04020705040A02060702" pitchFamily="82" charset="0"/>
              </a:rPr>
              <a:t>Utilitatea practicĂ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5" name="Google Shape;325;p47"/>
          <p:cNvSpPr txBox="1">
            <a:spLocks noGrp="1"/>
          </p:cNvSpPr>
          <p:nvPr>
            <p:ph type="subTitle" idx="15"/>
          </p:nvPr>
        </p:nvSpPr>
        <p:spPr>
          <a:xfrm>
            <a:off x="5004048" y="1707654"/>
            <a:ext cx="4464496" cy="519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Algerian" panose="04020705040A02060702" pitchFamily="82" charset="0"/>
              </a:rPr>
              <a:t>Descrierea proiectului</a:t>
            </a:r>
            <a:endParaRPr dirty="0">
              <a:latin typeface="Algerian" panose="04020705040A02060702" pitchFamily="82" charset="0"/>
            </a:endParaRPr>
          </a:p>
        </p:txBody>
      </p:sp>
      <p:sp>
        <p:nvSpPr>
          <p:cNvPr id="326" name="Google Shape;326;p47"/>
          <p:cNvSpPr txBox="1">
            <a:spLocks noGrp="1"/>
          </p:cNvSpPr>
          <p:nvPr>
            <p:ph type="subTitle" idx="16"/>
          </p:nvPr>
        </p:nvSpPr>
        <p:spPr>
          <a:xfrm>
            <a:off x="3923928" y="3435846"/>
            <a:ext cx="3960440" cy="5190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Algerian" panose="04020705040A02060702" pitchFamily="82" charset="0"/>
              </a:rPr>
              <a:t>REZULTATE FINALE</a:t>
            </a:r>
            <a:endParaRPr dirty="0">
              <a:latin typeface="Algerian" panose="04020705040A02060702" pitchFamily="82" charset="0"/>
            </a:endParaRPr>
          </a:p>
        </p:txBody>
      </p:sp>
      <p:cxnSp>
        <p:nvCxnSpPr>
          <p:cNvPr id="329" name="Google Shape;329;p47"/>
          <p:cNvCxnSpPr/>
          <p:nvPr/>
        </p:nvCxnSpPr>
        <p:spPr>
          <a:xfrm>
            <a:off x="-583" y="3318616"/>
            <a:ext cx="3369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Box 24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2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2211696" y="0"/>
            <a:ext cx="4763700" cy="13925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5000" dirty="0" smtClean="0">
                <a:latin typeface="Algerian" panose="04020705040A02060702" pitchFamily="82" charset="0"/>
              </a:rPr>
              <a:t>UTILITATEA PRACTICĂ</a:t>
            </a:r>
            <a:endParaRPr sz="5000" dirty="0">
              <a:latin typeface="Algerian" panose="04020705040A02060702" pitchFamily="82" charset="0"/>
            </a:endParaRPr>
          </a:p>
        </p:txBody>
      </p:sp>
      <p:sp>
        <p:nvSpPr>
          <p:cNvPr id="335" name="Google Shape;335;p48"/>
          <p:cNvSpPr txBox="1">
            <a:spLocks noGrp="1"/>
          </p:cNvSpPr>
          <p:nvPr>
            <p:ph type="subTitle" idx="1"/>
          </p:nvPr>
        </p:nvSpPr>
        <p:spPr>
          <a:xfrm>
            <a:off x="64631" y="1563638"/>
            <a:ext cx="3750002" cy="35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 smtClean="0">
                <a:latin typeface="Algerian" panose="04020705040A02060702" pitchFamily="82" charset="0"/>
              </a:rPr>
              <a:t>IDENTIFICAREA PROBLEMEI</a:t>
            </a:r>
            <a:endParaRPr sz="2000" dirty="0">
              <a:latin typeface="Algerian" panose="04020705040A02060702" pitchFamily="82" charset="0"/>
            </a:endParaRPr>
          </a:p>
        </p:txBody>
      </p:sp>
      <p:cxnSp>
        <p:nvCxnSpPr>
          <p:cNvPr id="336" name="Google Shape;336;p48"/>
          <p:cNvCxnSpPr/>
          <p:nvPr/>
        </p:nvCxnSpPr>
        <p:spPr>
          <a:xfrm>
            <a:off x="35496" y="411510"/>
            <a:ext cx="230425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/>
          <p:cNvSpPr txBox="1"/>
          <p:nvPr/>
        </p:nvSpPr>
        <p:spPr>
          <a:xfrm>
            <a:off x="179512" y="2211710"/>
            <a:ext cx="785039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/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Acasă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este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locul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în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care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petrecem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o mare parte din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timp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așa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este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important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ne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simțim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în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siguranță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acolo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. </a:t>
            </a:r>
            <a:endParaRPr lang="en-US" b="1" dirty="0">
              <a:solidFill>
                <a:schemeClr val="tx1"/>
              </a:solidFill>
              <a:latin typeface="Chaparral Pro Light" pitchFamily="18" charset="-18"/>
              <a:ea typeface="Cambria" panose="02040503050406030204"/>
              <a:cs typeface="Calibri" panose="020F0502020204030204"/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Nu ne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simțim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protejați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când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auzim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de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acte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de vandalism,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spargeri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alte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infracțiuni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grave =&gt;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avem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nevoie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ne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asigurăm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totul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este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în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regulă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locuința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noastră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este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protejată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. </a:t>
            </a:r>
          </a:p>
          <a:p>
            <a:pPr algn="just"/>
            <a:endParaRPr lang="en-US" b="1" dirty="0">
              <a:solidFill>
                <a:schemeClr val="tx1"/>
              </a:solidFill>
              <a:latin typeface="Chaparral Pro Light" pitchFamily="18" charset="-18"/>
              <a:ea typeface="+mn-lt"/>
              <a:cs typeface="+mn-lt"/>
            </a:endParaRPr>
          </a:p>
          <a:p>
            <a:pPr algn="just"/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Plecând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de la </a:t>
            </a:r>
            <a:r>
              <a:rPr lang="ro-RO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</a:t>
            </a:r>
            <a:r>
              <a:rPr lang="en-US" b="1" dirty="0" err="1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ceste</a:t>
            </a:r>
            <a:r>
              <a:rPr lang="en-US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nevoi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am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identificat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:</a:t>
            </a:r>
          </a:p>
          <a:p>
            <a:pPr algn="just"/>
            <a:endParaRPr lang="en-US" b="1" dirty="0">
              <a:solidFill>
                <a:schemeClr val="tx1"/>
              </a:solidFill>
              <a:latin typeface="Chaparral Pro Light" pitchFamily="18" charset="-18"/>
              <a:ea typeface="+mn-lt"/>
              <a:cs typeface="+mn-lt"/>
            </a:endParaRPr>
          </a:p>
          <a:p>
            <a:pPr algn="just"/>
            <a:r>
              <a:rPr lang="ro-RO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-</a:t>
            </a:r>
            <a:r>
              <a:rPr lang="en-US" b="1" dirty="0" err="1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Cele</a:t>
            </a:r>
            <a:r>
              <a:rPr lang="en-US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mai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frecvente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probleme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au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legătură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cu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actele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de vandalism,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spargerile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și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alte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infracțiuni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grave</a:t>
            </a:r>
          </a:p>
          <a:p>
            <a:pPr marL="342900" indent="-342900" algn="just">
              <a:buAutoNum type="arabicPeriod"/>
            </a:pPr>
            <a:endParaRPr lang="en-US" b="1" dirty="0">
              <a:solidFill>
                <a:schemeClr val="tx1"/>
              </a:solidFill>
              <a:latin typeface="Chaparral Pro Light" pitchFamily="18" charset="-18"/>
              <a:ea typeface="+mn-lt"/>
              <a:cs typeface="+mn-lt"/>
            </a:endParaRPr>
          </a:p>
          <a:p>
            <a:pPr algn="just"/>
            <a:r>
              <a:rPr lang="ro-RO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-</a:t>
            </a:r>
            <a:r>
              <a:rPr lang="en-US" b="1" dirty="0" err="1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Scurgerile</a:t>
            </a:r>
            <a:r>
              <a:rPr lang="en-US" b="1" dirty="0" smtClean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de gaze </a:t>
            </a:r>
            <a:r>
              <a:rPr lang="ro-RO" alt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și monoxidul de carbon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reprezintă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un real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pericol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pentru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oricare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dintre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noi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, care, din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păcate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uneori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provoacă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tragedii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soldate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cu un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număr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 mare de </a:t>
            </a:r>
            <a:r>
              <a:rPr lang="en-US" b="1" dirty="0" err="1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victime</a:t>
            </a:r>
            <a:r>
              <a:rPr lang="en-US" b="1" dirty="0">
                <a:solidFill>
                  <a:schemeClr val="tx1"/>
                </a:solidFill>
                <a:latin typeface="Chaparral Pro Light" pitchFamily="18" charset="-18"/>
                <a:ea typeface="+mn-lt"/>
                <a:cs typeface="+mn-lt"/>
              </a:rPr>
              <a:t>.</a:t>
            </a:r>
            <a:endParaRPr lang="en-US" b="1" dirty="0">
              <a:solidFill>
                <a:schemeClr val="tx1"/>
              </a:solidFill>
              <a:latin typeface="Chaparral Pro Light" pitchFamily="18" charset="-18"/>
              <a:ea typeface="Cambria" panose="02040503050406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3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5;p48"/>
          <p:cNvSpPr txBox="1">
            <a:spLocks noGrp="1"/>
          </p:cNvSpPr>
          <p:nvPr>
            <p:ph type="subTitle" idx="1"/>
          </p:nvPr>
        </p:nvSpPr>
        <p:spPr>
          <a:xfrm>
            <a:off x="35496" y="195486"/>
            <a:ext cx="3750002" cy="356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 smtClean="0">
                <a:latin typeface="Algerian" panose="04020705040A02060702" pitchFamily="82" charset="0"/>
              </a:rPr>
              <a:t>SOLUȚIONAREA PROBLEMEI</a:t>
            </a:r>
            <a:endParaRPr sz="2000" dirty="0">
              <a:latin typeface="Algerian" panose="04020705040A02060702" pitchFamily="82" charset="0"/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107504" y="843558"/>
            <a:ext cx="8424936" cy="8461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80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pPr algn="just"/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Având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în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vedere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problemele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identificate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anterior, am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realizat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un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prototip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funcțional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pentru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rezolvarea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acestora</a:t>
            </a:r>
            <a:r>
              <a:rPr lang="en-US" sz="2000" b="1" dirty="0" smtClean="0">
                <a:solidFill>
                  <a:schemeClr val="tx1"/>
                </a:solidFill>
                <a:latin typeface="Chaparral Pro Light" pitchFamily="18" charset="-18"/>
                <a:ea typeface="Cambria" panose="02040503050406030204"/>
              </a:rPr>
              <a:t>:</a:t>
            </a:r>
            <a:endParaRPr lang="en-US" sz="2000" b="1" dirty="0">
              <a:solidFill>
                <a:schemeClr val="tx1"/>
              </a:solidFill>
              <a:latin typeface="Chaparral Pro Light" pitchFamily="18" charset="-18"/>
              <a:ea typeface="Cambria" panose="02040503050406030204"/>
              <a:cs typeface="Calibri" panose="020F0502020204030204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738881" y="1635646"/>
            <a:ext cx="7776864" cy="2520280"/>
          </a:xfrm>
          <a:prstGeom prst="horizontalScrol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5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SECURITY VIDEO CAR</a:t>
            </a:r>
            <a:endParaRPr lang="ro-RO" sz="50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4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9502"/>
            <a:ext cx="5472608" cy="41044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5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title"/>
          </p:nvPr>
        </p:nvSpPr>
        <p:spPr>
          <a:xfrm>
            <a:off x="2267744" y="627534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smtClean="0">
                <a:latin typeface="Algerian" panose="04020705040A02060702" pitchFamily="82" charset="0"/>
              </a:rPr>
              <a:t>DESCRIEREA PROIECTULUI</a:t>
            </a:r>
            <a:endParaRPr dirty="0">
              <a:latin typeface="Algerian" panose="04020705040A02060702" pitchFamily="82" charset="0"/>
            </a:endParaRPr>
          </a:p>
        </p:txBody>
      </p:sp>
      <p:cxnSp>
        <p:nvCxnSpPr>
          <p:cNvPr id="344" name="Google Shape;344;p49"/>
          <p:cNvCxnSpPr/>
          <p:nvPr/>
        </p:nvCxnSpPr>
        <p:spPr>
          <a:xfrm>
            <a:off x="3344" y="483518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3203848" y="1662068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MECANICA</a:t>
            </a:r>
            <a:endParaRPr lang="ro-RO" sz="28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1720" y="2094116"/>
            <a:ext cx="1080120" cy="777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84068" y="2024585"/>
            <a:ext cx="1188132" cy="9336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31640" y="2872066"/>
            <a:ext cx="172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ȘASIUL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88888" y="3017224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MOTOARELE</a:t>
            </a:r>
            <a:r>
              <a:rPr lang="en-US" sz="2000" dirty="0" smtClean="0">
                <a:solidFill>
                  <a:schemeClr val="tx1"/>
                </a:solidFill>
                <a:latin typeface="Chaparral Pro Light" pitchFamily="18" charset="-18"/>
              </a:rPr>
              <a:t>:</a:t>
            </a:r>
            <a:endParaRPr lang="ro-RO" sz="2000" dirty="0" smtClean="0">
              <a:solidFill>
                <a:schemeClr val="tx1"/>
              </a:solidFill>
              <a:latin typeface="Chaparral Pro Light" pitchFamily="18" charset="-18"/>
            </a:endParaRPr>
          </a:p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-4 motoare DC cu reductor</a:t>
            </a:r>
          </a:p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-1 motor servo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24469"/>
            <a:ext cx="2157328" cy="1794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6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3203848" y="0"/>
            <a:ext cx="2812289" cy="745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 smtClean="0">
                <a:latin typeface="Algerian" panose="04020705040A02060702" pitchFamily="82" charset="0"/>
              </a:rPr>
              <a:t>ELECTRONICA</a:t>
            </a:r>
            <a:endParaRPr sz="2800" dirty="0"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221171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Plăcile de dezvoltare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83111" y="2919596"/>
            <a:ext cx="1116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Senzorii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4088" y="2919596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Conectica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221171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Alimentarea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8858" y="221171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Camera Video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3768" y="2919596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Modulele</a:t>
            </a:r>
            <a:endParaRPr lang="vi-VN" sz="2000" dirty="0">
              <a:solidFill>
                <a:schemeClr val="tx1"/>
              </a:solidFill>
            </a:endParaRPr>
          </a:p>
          <a:p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619672" y="699542"/>
            <a:ext cx="1656184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059832" y="771550"/>
            <a:ext cx="504056" cy="2148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11960" y="771550"/>
            <a:ext cx="0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32040" y="771550"/>
            <a:ext cx="936104" cy="2148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08104" y="771550"/>
            <a:ext cx="1368152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8" idx="0"/>
          </p:cNvCxnSpPr>
          <p:nvPr/>
        </p:nvCxnSpPr>
        <p:spPr>
          <a:xfrm>
            <a:off x="5796136" y="555526"/>
            <a:ext cx="2745037" cy="2364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7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47864" y="123478"/>
            <a:ext cx="2841512" cy="572700"/>
          </a:xfrm>
        </p:spPr>
        <p:txBody>
          <a:bodyPr/>
          <a:lstStyle/>
          <a:p>
            <a:r>
              <a:rPr lang="ro-RO" sz="2800" dirty="0" smtClean="0">
                <a:latin typeface="Algerian" panose="04020705040A02060702" pitchFamily="82" charset="0"/>
              </a:rPr>
              <a:t>SOFTWARE-UL</a:t>
            </a:r>
            <a:endParaRPr lang="ro-RO" sz="2800" dirty="0"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05958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Interfața grafică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49857"/>
            <a:ext cx="8273560" cy="25620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8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>
            <a:spLocks noGrp="1"/>
          </p:cNvSpPr>
          <p:nvPr>
            <p:ph type="title"/>
          </p:nvPr>
        </p:nvSpPr>
        <p:spPr>
          <a:xfrm>
            <a:off x="29371" y="1419622"/>
            <a:ext cx="5360618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 smtClean="0">
                <a:latin typeface="Algerian" panose="04020705040A02060702" pitchFamily="82" charset="0"/>
              </a:rPr>
              <a:t>REZUMATUL PROIECTULUI</a:t>
            </a:r>
            <a:endParaRPr sz="2800" dirty="0">
              <a:latin typeface="Algerian" panose="04020705040A02060702" pitchFamily="82" charset="0"/>
            </a:endParaRPr>
          </a:p>
        </p:txBody>
      </p:sp>
      <p:cxnSp>
        <p:nvCxnSpPr>
          <p:cNvPr id="502" name="Google Shape;502;p60"/>
          <p:cNvCxnSpPr/>
          <p:nvPr/>
        </p:nvCxnSpPr>
        <p:spPr>
          <a:xfrm>
            <a:off x="0" y="555526"/>
            <a:ext cx="2488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488500" y="195486"/>
            <a:ext cx="7448850" cy="812269"/>
          </a:xfrm>
        </p:spPr>
        <p:txBody>
          <a:bodyPr/>
          <a:lstStyle/>
          <a:p>
            <a:r>
              <a:rPr lang="ro-RO" sz="5000" dirty="0" smtClean="0">
                <a:latin typeface="Algerian" panose="04020705040A02060702" pitchFamily="82" charset="0"/>
              </a:rPr>
              <a:t>REZULTATE FINALE</a:t>
            </a:r>
            <a:endParaRPr lang="ro-RO" sz="50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928" y="2281178"/>
            <a:ext cx="9073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Prototipul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robot “Security Video Car” 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fost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realizat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cu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scopul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supraveghea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o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locuin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err="1">
                <a:solidFill>
                  <a:schemeClr val="tx1"/>
                </a:solidFill>
                <a:latin typeface="Chaparral Pro Light" pitchFamily="18" charset="-18"/>
              </a:rPr>
              <a:t>ș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de 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identifica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anumite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probleme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pot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ap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rea 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n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acel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timp.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A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ș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adar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robotul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este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dotat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cu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senzori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identific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posibilele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probleme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dintr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-o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locuin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trimi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â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nd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notific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ri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n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interfa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a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grafic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iar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dac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este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vorba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o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proble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mă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grav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trimi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â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nd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notific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ri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err="1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ntr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-un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mesaj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WhatsApp 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n 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care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descrie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problema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identificat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Robotul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poate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fi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controlat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la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orice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distan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prin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taste,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iar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dac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este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nevoie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poate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fi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trecut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modul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autonom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(line following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sau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roaming). 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Robotul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transmite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date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reale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î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n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timp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real.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Pozi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ia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camerei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poate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fi, de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asemenea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controlat</a:t>
            </a:r>
            <a:r>
              <a:rPr lang="ro-RO" sz="1800" dirty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prin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taste.</a:t>
            </a:r>
            <a:endParaRPr lang="ro-RO" sz="1800" dirty="0">
              <a:solidFill>
                <a:schemeClr val="tx1"/>
              </a:solidFill>
              <a:latin typeface="Chaparral Pro Light" pitchFamily="18" charset="-18"/>
            </a:endParaRPr>
          </a:p>
          <a:p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Totodată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designul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robotului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este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simplu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func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ional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și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permite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automatizarea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procesului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de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produc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ț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.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Astfel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, se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poate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ad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uga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o 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carcas</a:t>
            </a:r>
            <a:r>
              <a:rPr lang="ro-RO" sz="1800" dirty="0" smtClean="0">
                <a:solidFill>
                  <a:schemeClr val="tx1"/>
                </a:solidFill>
                <a:latin typeface="Chaparral Pro Light" pitchFamily="18" charset="-18"/>
              </a:rPr>
              <a:t>ă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pentru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acoperirea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componentelor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ro-RO" sz="1800" dirty="0" err="1">
                <a:solidFill>
                  <a:schemeClr val="tx1"/>
                </a:solidFill>
                <a:latin typeface="Chaparral Pro Light" pitchFamily="18" charset="-18"/>
              </a:rPr>
              <a:t>ș</a:t>
            </a:r>
            <a:r>
              <a:rPr lang="en-US" sz="1800" dirty="0" err="1" smtClean="0">
                <a:solidFill>
                  <a:schemeClr val="tx1"/>
                </a:solidFill>
                <a:latin typeface="Chaparral Pro Light" pitchFamily="18" charset="-18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latin typeface="Chaparral Pro Light" pitchFamily="18" charset="-18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a </a:t>
            </a:r>
            <a:r>
              <a:rPr lang="en-US" sz="1800" dirty="0" err="1">
                <a:solidFill>
                  <a:schemeClr val="tx1"/>
                </a:solidFill>
                <a:latin typeface="Chaparral Pro Light" pitchFamily="18" charset="-18"/>
              </a:rPr>
              <a:t>firelor</a:t>
            </a:r>
            <a:r>
              <a:rPr lang="en-US" sz="1800" dirty="0">
                <a:solidFill>
                  <a:schemeClr val="tx1"/>
                </a:solidFill>
                <a:latin typeface="Chaparral Pro Light" pitchFamily="18" charset="-18"/>
              </a:rPr>
              <a:t>.</a:t>
            </a:r>
            <a:endParaRPr lang="ro-RO" sz="1800" dirty="0">
              <a:solidFill>
                <a:schemeClr val="tx1"/>
              </a:solidFill>
              <a:latin typeface="Chaparral Pro Light" pitchFamily="18" charset="-18"/>
            </a:endParaRPr>
          </a:p>
          <a:p>
            <a:endParaRPr lang="ro-RO" sz="18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0088" y="4830547"/>
            <a:ext cx="68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tx1"/>
                </a:solidFill>
                <a:latin typeface="Chaparral Pro Light" pitchFamily="18" charset="-18"/>
              </a:rPr>
              <a:t>9</a:t>
            </a:r>
            <a:r>
              <a:rPr lang="ro-RO" sz="2000" dirty="0" smtClean="0">
                <a:solidFill>
                  <a:schemeClr val="tx1"/>
                </a:solidFill>
                <a:latin typeface="Chaparral Pro Light" pitchFamily="18" charset="-18"/>
              </a:rPr>
              <a:t>/16</a:t>
            </a:r>
            <a:endParaRPr lang="ro-RO" sz="2000" dirty="0">
              <a:solidFill>
                <a:schemeClr val="tx1"/>
              </a:solidFill>
              <a:latin typeface="Chaparral Pro Light" pitchFamily="18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524</Words>
  <Application>Microsoft Office PowerPoint</Application>
  <PresentationFormat>On-screen Show (16:9)</PresentationFormat>
  <Paragraphs>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Barlow</vt:lpstr>
      <vt:lpstr>Baskervville</vt:lpstr>
      <vt:lpstr>Cambria</vt:lpstr>
      <vt:lpstr>Anaheim</vt:lpstr>
      <vt:lpstr>Times New Roman</vt:lpstr>
      <vt:lpstr>Calibri</vt:lpstr>
      <vt:lpstr>Bebas Neue</vt:lpstr>
      <vt:lpstr>Archivo Black</vt:lpstr>
      <vt:lpstr>Nunito Light</vt:lpstr>
      <vt:lpstr>Algerian</vt:lpstr>
      <vt:lpstr>Chaparral Pro Light</vt:lpstr>
      <vt:lpstr>The Black Death by Slidesgo</vt:lpstr>
      <vt:lpstr>SECURITY VIDEO CAR</vt:lpstr>
      <vt:lpstr>CUPRINS</vt:lpstr>
      <vt:lpstr>UTILITATEA PRACTICĂ</vt:lpstr>
      <vt:lpstr>PowerPoint Presentation</vt:lpstr>
      <vt:lpstr>PowerPoint Presentation</vt:lpstr>
      <vt:lpstr>DESCRIEREA PROIECTULUI</vt:lpstr>
      <vt:lpstr>ELECTRONICA</vt:lpstr>
      <vt:lpstr>SOFTWARE-UL</vt:lpstr>
      <vt:lpstr>REZUMATUL PROIECTULUI</vt:lpstr>
      <vt:lpstr>CONCLUZII – DE CE SECURITY VIDEO CAR?</vt:lpstr>
      <vt:lpstr>PowerPoint Presentation</vt:lpstr>
      <vt:lpstr>PowerPoint Presentation</vt:lpstr>
      <vt:lpstr>Dacă apar probleme grave, Security Video Car nu așteaptă!  În momentul în care o problemă gravă este sesizată, aceasta nu numai că este afișată în interfața grafică, ci va fi notificată și în WhatsApp.</vt:lpstr>
      <vt:lpstr>În plus, robotul este ușor de controlat (prin taste / freeroaming / line following) de la orice distanță, oferind date reale, în timp real.</vt:lpstr>
      <vt:lpstr>Sugestii de îmbunătațire</vt:lpstr>
      <vt:lpstr>VĂ MULȚUMIM PENTRU ATENȚIE!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VIDEO CAR</dc:title>
  <dc:creator>Raduly Irina</dc:creator>
  <cp:lastModifiedBy>Windows User</cp:lastModifiedBy>
  <cp:revision>19</cp:revision>
  <dcterms:modified xsi:type="dcterms:W3CDTF">2023-07-21T10:18:46Z</dcterms:modified>
</cp:coreProperties>
</file>